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5" autoAdjust="0"/>
    <p:restoredTop sz="94660"/>
  </p:normalViewPr>
  <p:slideViewPr>
    <p:cSldViewPr snapToGrid="0">
      <p:cViewPr varScale="1">
        <p:scale>
          <a:sx n="85" d="100"/>
          <a:sy n="85" d="100"/>
        </p:scale>
        <p:origin x="102"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92680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763871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574143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8874188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5940504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239507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632587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53474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33677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2647F38-B617-4D2F-AE0A-013F0C4D2C57}" type="datetimeFigureOut">
              <a:rPr lang="en-US" smtClean="0"/>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smtClean="0"/>
              <a:t>‹#›</a:t>
            </a:fld>
            <a:endParaRPr lang="en-US" dirty="0"/>
          </a:p>
        </p:txBody>
      </p:sp>
    </p:spTree>
    <p:extLst>
      <p:ext uri="{BB962C8B-B14F-4D97-AF65-F5344CB8AC3E}">
        <p14:creationId xmlns:p14="http://schemas.microsoft.com/office/powerpoint/2010/main" val="1250462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588001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a:t>
            </a:fld>
            <a:endParaRPr lang="en-US" dirty="0"/>
          </a:p>
        </p:txBody>
      </p:sp>
    </p:spTree>
    <p:extLst>
      <p:ext uri="{BB962C8B-B14F-4D97-AF65-F5344CB8AC3E}">
        <p14:creationId xmlns:p14="http://schemas.microsoft.com/office/powerpoint/2010/main" val="4068889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98542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78720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35776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44538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smtClean="0"/>
              <a:pPr/>
              <a:t>1/28/2014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261460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B61BEF0D-F0BB-DE4B-95CE-6DB70DBA9567}" type="datetimeFigureOut">
              <a:rPr lang="en-US" smtClean="0"/>
              <a:pPr/>
              <a:t>1/28/2014</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4796612"/>
      </p:ext>
    </p:extLst>
  </p:cSld>
  <p:clrMap bg1="dk1" tx1="lt1" bg2="dk2" tx2="lt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 id="2147483736" r:id="rId12"/>
    <p:sldLayoutId id="2147483737" r:id="rId13"/>
    <p:sldLayoutId id="2147483738" r:id="rId14"/>
    <p:sldLayoutId id="2147483739" r:id="rId15"/>
    <p:sldLayoutId id="2147483740" r:id="rId16"/>
    <p:sldLayoutId id="2147483741"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7.xml"/><Relationship Id="rId4" Type="http://schemas.openxmlformats.org/officeDocument/2006/relationships/image" Target="../media/image1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363135" y="2528710"/>
            <a:ext cx="9601196" cy="1303867"/>
          </a:xfrm>
        </p:spPr>
        <p:txBody>
          <a:bodyPr>
            <a:normAutofit fontScale="90000"/>
          </a:bodyPr>
          <a:lstStyle/>
          <a:p>
            <a:r>
              <a:rPr lang="tr-TR" dirty="0"/>
              <a:t>Evrensel Ahlâk Yasasının Varlığını Kabul Eden Görüşler </a:t>
            </a:r>
          </a:p>
        </p:txBody>
      </p:sp>
    </p:spTree>
    <p:extLst>
      <p:ext uri="{BB962C8B-B14F-4D97-AF65-F5344CB8AC3E}">
        <p14:creationId xmlns:p14="http://schemas.microsoft.com/office/powerpoint/2010/main" val="14422175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857956" y="707031"/>
            <a:ext cx="10464800" cy="5693866"/>
          </a:xfrm>
          <a:prstGeom prst="rect">
            <a:avLst/>
          </a:prstGeom>
        </p:spPr>
        <p:txBody>
          <a:bodyPr wrap="square">
            <a:spAutoFit/>
          </a:bodyPr>
          <a:lstStyle/>
          <a:p>
            <a:r>
              <a:rPr lang="tr-TR" sz="2800" dirty="0">
                <a:latin typeface="Arial Narrow" panose="020B0606020202030204" pitchFamily="34" charset="0"/>
              </a:rPr>
              <a:t>Platon’a göre asıl gerçeklik idealar evrenidir. Varlık evreni ise idealar evreninin bir kopyasıdır. Platon ahlâk anlayışını da idea anlayışıyla açıklar. İnsanın amacı mutluluğa ulaşmaktır. Mutluluğun tek yolu da erdemdir. Erdem insanı mutlu kılar. İnsan iyiye varmak ister. İyi ideası zaman üstüdür, ne doğar ne de yok olur. Nesneler dünyasında insanın verdiği ahlâk yargıları, ahlâkî değerler, bu iyi ideasının bir yansımasıdır. Eylemlerimizin ahlâkî ilkesi bütün zamanlar için geçerli olan iyi ideasında temelini bulur. Buna göre ahlâklılık, iyi ideasının bilgisine dayanır. Platon için de “ kimse bilerek kötülük yapmaz.” Buna göre, iyi ideasını bilmek, doğruluk (hakikat) ile aynı anlama gelmektedir.</a:t>
            </a:r>
          </a:p>
          <a:p>
            <a:endParaRPr lang="tr-TR" sz="2800" dirty="0">
              <a:latin typeface="Arial Narrow" panose="020B0606020202030204" pitchFamily="34" charset="0"/>
            </a:endParaRPr>
          </a:p>
          <a:p>
            <a:r>
              <a:rPr lang="tr-TR" sz="2800" dirty="0">
                <a:latin typeface="Arial Narrow" panose="020B0606020202030204" pitchFamily="34" charset="0"/>
              </a:rPr>
              <a:t>Platon ‘un ahlâkı tek kişiyi değil toplumun mutluluğunu esas alır. Bu mutluluk da ancak devlette bulunur. Devletin amacı insanlara erdemli, iyi olan bir yaşam sağlamaktır. </a:t>
            </a:r>
          </a:p>
        </p:txBody>
      </p:sp>
    </p:spTree>
    <p:extLst>
      <p:ext uri="{BB962C8B-B14F-4D97-AF65-F5344CB8AC3E}">
        <p14:creationId xmlns:p14="http://schemas.microsoft.com/office/powerpoint/2010/main" val="40667377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Farabi </a:t>
            </a:r>
            <a:r>
              <a:rPr lang="tr-TR" dirty="0"/>
              <a:t>(870-950)</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33755" y="2712043"/>
            <a:ext cx="2086266" cy="2876951"/>
          </a:xfrm>
        </p:spPr>
      </p:pic>
    </p:spTree>
    <p:extLst>
      <p:ext uri="{BB962C8B-B14F-4D97-AF65-F5344CB8AC3E}">
        <p14:creationId xmlns:p14="http://schemas.microsoft.com/office/powerpoint/2010/main" val="14932703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3"/>
          <p:cNvSpPr>
            <a:spLocks noGrp="1"/>
          </p:cNvSpPr>
          <p:nvPr>
            <p:ph type="title"/>
          </p:nvPr>
        </p:nvSpPr>
        <p:spPr/>
        <p:txBody>
          <a:bodyPr/>
          <a:lstStyle/>
          <a:p>
            <a:r>
              <a:rPr lang="tr-TR" dirty="0"/>
              <a:t>"Erdemlerin en büyüğü bilimdir."</a:t>
            </a:r>
          </a:p>
        </p:txBody>
      </p:sp>
      <p:sp>
        <p:nvSpPr>
          <p:cNvPr id="5" name="Dikdörtgen 4"/>
          <p:cNvSpPr/>
          <p:nvPr/>
        </p:nvSpPr>
        <p:spPr>
          <a:xfrm>
            <a:off x="1162755" y="1723874"/>
            <a:ext cx="9685867" cy="3416320"/>
          </a:xfrm>
          <a:prstGeom prst="rect">
            <a:avLst/>
          </a:prstGeom>
        </p:spPr>
        <p:txBody>
          <a:bodyPr wrap="square">
            <a:spAutoFit/>
          </a:bodyPr>
          <a:lstStyle/>
          <a:p>
            <a:r>
              <a:rPr lang="tr-TR" sz="2400" dirty="0"/>
              <a:t>Ona göre insan eylemlerinin amacı en yüksek iyiye ulaşabilmektir. En yüksek iyi ise mutluluktur. Mutluluğa ulaşabilmek için insan önce kendisini, daha sonra evreni anlamalıdır. Bu ancak akıl ve eğitim yoluyla mümkündür. Evrende her şey, taşma (sudur) yoluyla zorunlu varlık olan Tanrı’dan oluşmuştur. Evrenin bilinmesi demek her şeyin kendisinden sudur (taşma) ettiği zorunlu varlığın bilinmesi demektir. Zorunlu varlık en yüksek iyi ve iyiliğin kaynağıdır. Gerçek varlık aslında Tanrı’dır. Gerçek varlık Tanrı olduğundan evrenin yasalarının temelinde Tanrının koymuş olduğu yasalar vardır. İnsan için iyi davranış bu yasalara uygun olarak yapılan davranıştır. </a:t>
            </a:r>
          </a:p>
        </p:txBody>
      </p:sp>
    </p:spTree>
    <p:extLst>
      <p:ext uri="{BB962C8B-B14F-4D97-AF65-F5344CB8AC3E}">
        <p14:creationId xmlns:p14="http://schemas.microsoft.com/office/powerpoint/2010/main" val="15444773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98222" y="1207911"/>
            <a:ext cx="8052033" cy="707886"/>
          </a:xfrm>
          <a:prstGeom prst="rect">
            <a:avLst/>
          </a:prstGeom>
        </p:spPr>
        <p:txBody>
          <a:bodyPr wrap="square">
            <a:spAutoFit/>
          </a:bodyPr>
          <a:lstStyle/>
          <a:p>
            <a:r>
              <a:rPr lang="tr-TR" sz="4000" dirty="0"/>
              <a:t>Spinoza (1632-1677)</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929" y="2032001"/>
            <a:ext cx="10542960" cy="4070878"/>
          </a:xfrm>
          <a:prstGeom prst="rect">
            <a:avLst/>
          </a:prstGeom>
        </p:spPr>
      </p:pic>
    </p:spTree>
    <p:extLst>
      <p:ext uri="{BB962C8B-B14F-4D97-AF65-F5344CB8AC3E}">
        <p14:creationId xmlns:p14="http://schemas.microsoft.com/office/powerpoint/2010/main" val="2345426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14399" y="955386"/>
            <a:ext cx="10227734" cy="4524315"/>
          </a:xfrm>
          <a:prstGeom prst="rect">
            <a:avLst/>
          </a:prstGeom>
        </p:spPr>
        <p:txBody>
          <a:bodyPr wrap="square">
            <a:spAutoFit/>
          </a:bodyPr>
          <a:lstStyle/>
          <a:p>
            <a:r>
              <a:rPr lang="tr-TR" dirty="0"/>
              <a:t> </a:t>
            </a:r>
            <a:r>
              <a:rPr lang="tr-TR" sz="2400" dirty="0"/>
              <a:t>insan tutkular ve düşünce ikilemi içinde yaşar. Tutkular, ruhun karışık ve bulanık yanını oluşturur ve bunlar güçsüzlük, erdemsizlik ve yetkinsizlik halleridir. İnsan tutkularıyla bir köle, düşünce durumunda ise özgürdür. Özgürlük erdemdir. Buna göre, ahlâkın hedefi düşünce ile tutkuları yenmektir. Ahlâkî hayat, aklın tutkulara karşı savaşıdır ve insanı tutkuların kölesi olmaktan kurtarıp, onu özgür kılmaktır.</a:t>
            </a:r>
          </a:p>
          <a:p>
            <a:endParaRPr lang="tr-TR" sz="2400" dirty="0"/>
          </a:p>
          <a:p>
            <a:r>
              <a:rPr lang="tr-TR" sz="2400" dirty="0"/>
              <a:t>İnsan özgürlüğe yalnız bilgi ile ulaşabilir. Bilmek, Tanrı’yı bilmektir. Tanrı’yı bilmek ise algıladığımız her şeyin Tanrı’nın özünden doğduğunu bilmektir. Bunun için Tanrı ve doğa aynıdır. Tanrı sevgisinden sonsuz bir mutluluk doğar.</a:t>
            </a:r>
          </a:p>
          <a:p>
            <a:endParaRPr lang="tr-TR" sz="2400" dirty="0"/>
          </a:p>
          <a:p>
            <a:r>
              <a:rPr lang="tr-TR" sz="2400" dirty="0" err="1"/>
              <a:t>Spinoza’ya</a:t>
            </a:r>
            <a:r>
              <a:rPr lang="tr-TR" sz="2400" dirty="0"/>
              <a:t> göre ahlâklılık ve onun dayandığı evrensel yasa, bu düşünsel evrensel Tanrı sevgisinde temellenir </a:t>
            </a:r>
          </a:p>
        </p:txBody>
      </p:sp>
    </p:spTree>
    <p:extLst>
      <p:ext uri="{BB962C8B-B14F-4D97-AF65-F5344CB8AC3E}">
        <p14:creationId xmlns:p14="http://schemas.microsoft.com/office/powerpoint/2010/main" val="26364765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İ. Kant (1724-1804)</a:t>
            </a: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61267" y="3044119"/>
            <a:ext cx="2757489" cy="2457450"/>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610555"/>
            <a:ext cx="4600575" cy="2743200"/>
          </a:xfrm>
          <a:prstGeom prst="rect">
            <a:avLst/>
          </a:prstGeom>
        </p:spPr>
      </p:pic>
    </p:spTree>
    <p:extLst>
      <p:ext uri="{BB962C8B-B14F-4D97-AF65-F5344CB8AC3E}">
        <p14:creationId xmlns:p14="http://schemas.microsoft.com/office/powerpoint/2010/main" val="33401463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40177" y="1289673"/>
            <a:ext cx="10351911" cy="3662541"/>
          </a:xfrm>
          <a:prstGeom prst="rect">
            <a:avLst/>
          </a:prstGeom>
        </p:spPr>
        <p:txBody>
          <a:bodyPr wrap="square">
            <a:spAutoFit/>
          </a:bodyPr>
          <a:lstStyle/>
          <a:p>
            <a:r>
              <a:rPr lang="tr-TR" sz="2800" dirty="0"/>
              <a:t>kendisinden önceki filozofların öne sürdüğü </a:t>
            </a:r>
            <a:r>
              <a:rPr lang="tr-TR" sz="2800" dirty="0" smtClean="0"/>
              <a:t>ahlaksal </a:t>
            </a:r>
            <a:r>
              <a:rPr lang="tr-TR" sz="2800" dirty="0"/>
              <a:t>eylemlerin mutluluk olduğu görüşünü kabul etmez. Çünkü, mutluluk kişiden kişiye göre değişen bir durumdur ve yaşamın amacı olamaz. Oysa ahlâkın temelini herkes için değişmeyen bir şey oluşturmalıdır. Bu şey ise iyiyi isteme dir. Asıl olan amaç, ister gerçekleşsin, ister gerçekleşmesin iyiyi isteme dir. Bu bir ahlâk yasası olmalıdır. Kant bu ahlâk yasasını şu yargı ile dile getirir: “ </a:t>
            </a:r>
            <a:r>
              <a:rPr lang="tr-TR" sz="3200" dirty="0">
                <a:solidFill>
                  <a:srgbClr val="FF0000"/>
                </a:solidFill>
              </a:rPr>
              <a:t>Öyle hareket et ki, senin hareketlerin aynı zamanda başka insanların da hareketleri için bir ilke ve yasa olsun.”</a:t>
            </a:r>
          </a:p>
        </p:txBody>
      </p:sp>
    </p:spTree>
    <p:extLst>
      <p:ext uri="{BB962C8B-B14F-4D97-AF65-F5344CB8AC3E}">
        <p14:creationId xmlns:p14="http://schemas.microsoft.com/office/powerpoint/2010/main" val="191137846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4089" y="1338703"/>
            <a:ext cx="10363199" cy="2062103"/>
          </a:xfrm>
          <a:prstGeom prst="rect">
            <a:avLst/>
          </a:prstGeom>
        </p:spPr>
        <p:txBody>
          <a:bodyPr wrap="square">
            <a:spAutoFit/>
          </a:bodyPr>
          <a:lstStyle/>
          <a:p>
            <a:r>
              <a:rPr lang="tr-TR" sz="3200" dirty="0"/>
              <a:t>Kant bu yasayı insanın kendi özgür iradesi ile karar verdiği ve uyduğu için, evrensel ahlâk yasası olarak değerlendirir. Özgür iradenin bu yasayla birleşmesi gerçek özgürlüktür. Gerçek özgürlük ise insanın değerini tam olarak ortaya koyar.</a:t>
            </a:r>
          </a:p>
        </p:txBody>
      </p:sp>
    </p:spTree>
    <p:extLst>
      <p:ext uri="{BB962C8B-B14F-4D97-AF65-F5344CB8AC3E}">
        <p14:creationId xmlns:p14="http://schemas.microsoft.com/office/powerpoint/2010/main" val="30389332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14399" y="1349991"/>
            <a:ext cx="10498667" cy="2308324"/>
          </a:xfrm>
          <a:prstGeom prst="rect">
            <a:avLst/>
          </a:prstGeom>
        </p:spPr>
        <p:txBody>
          <a:bodyPr wrap="square">
            <a:spAutoFit/>
          </a:bodyPr>
          <a:lstStyle/>
          <a:p>
            <a:r>
              <a:rPr lang="tr-TR" sz="3600" dirty="0"/>
              <a:t>Kant , evrensel ahlâk yasasını akıl yoluyla temellendirmiştir. Bu yasa hem sübjektif hem de objektif özellikler taşır; kişinin özgür kararına bağlı olduğu için sübjektif, evrensel olma özelliği taşıdığı için de objektiftir</a:t>
            </a:r>
            <a:r>
              <a:rPr lang="tr-TR" dirty="0"/>
              <a:t>.</a:t>
            </a:r>
          </a:p>
        </p:txBody>
      </p:sp>
    </p:spTree>
    <p:extLst>
      <p:ext uri="{BB962C8B-B14F-4D97-AF65-F5344CB8AC3E}">
        <p14:creationId xmlns:p14="http://schemas.microsoft.com/office/powerpoint/2010/main" val="332756582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78933" y="1247549"/>
            <a:ext cx="10340623" cy="3108543"/>
          </a:xfrm>
          <a:prstGeom prst="rect">
            <a:avLst/>
          </a:prstGeom>
        </p:spPr>
        <p:txBody>
          <a:bodyPr wrap="square">
            <a:spAutoFit/>
          </a:bodyPr>
          <a:lstStyle/>
          <a:p>
            <a:r>
              <a:rPr lang="tr-TR" sz="2800" dirty="0"/>
              <a:t>Kant’ın bu görüşleri şöyle örneklendirilebilir: Öğrencinin derslerine çalışması onun ödevidir. Öğrenci, ödev olduğu için derslerine çalışıyorsa, bu ödeve uygun eylemde bulunuyor demek olur ve bu da ahlâkî bir eylem olur. Ama, sınıf geçmek gibi bir fayda amacı ile çalışıyorsa, o zaman bu çalışma eylemini ödev olduğu için değil, onu bir başka amaç için , bir fayda amacı için yapmış olur ki, o zaman bu ders çalışma eylemi ahlâkî bir eylem olmaktan çıkar.</a:t>
            </a:r>
          </a:p>
        </p:txBody>
      </p:sp>
    </p:spTree>
    <p:extLst>
      <p:ext uri="{BB962C8B-B14F-4D97-AF65-F5344CB8AC3E}">
        <p14:creationId xmlns:p14="http://schemas.microsoft.com/office/powerpoint/2010/main" val="21017764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422400" y="713939"/>
            <a:ext cx="10284178" cy="4524315"/>
          </a:xfrm>
          <a:prstGeom prst="rect">
            <a:avLst/>
          </a:prstGeom>
        </p:spPr>
        <p:txBody>
          <a:bodyPr wrap="square">
            <a:spAutoFit/>
          </a:bodyPr>
          <a:lstStyle/>
          <a:p>
            <a:r>
              <a:rPr lang="tr-TR" sz="3200" dirty="0">
                <a:latin typeface="Arial Narrow" panose="020B0606020202030204" pitchFamily="34" charset="0"/>
              </a:rPr>
              <a:t>Evrensel ahlâk yasasının varlığını kabul edenler, bu yasayı belirleyen özellikler konusunda iki gruba ayrılırlar. Birincisi, ahlâk yasasının insanda öznel bir temele dayandığını söyleyen anlayış, öbürü de evrensel ahlâk yasasının nesnel bir temele dayandığını söyleyen anlayış. Başka bir deyişle, bir grup düşünür (Bentham, Mill, Bergson) evrensel ahlâk yasasını belirleyen özelliklerin sübjektif (öznel) özellikler olduğunu kabul ederken, diğer bir grup (Platon, </a:t>
            </a:r>
            <a:r>
              <a:rPr lang="tr-TR" sz="3200" dirty="0" err="1">
                <a:latin typeface="Arial Narrow" panose="020B0606020202030204" pitchFamily="34" charset="0"/>
              </a:rPr>
              <a:t>Fârâbî</a:t>
            </a:r>
            <a:r>
              <a:rPr lang="tr-TR" sz="3200" dirty="0">
                <a:latin typeface="Arial Narrow" panose="020B0606020202030204" pitchFamily="34" charset="0"/>
              </a:rPr>
              <a:t>, Spinoza, Kant) bunların objektif (nesnel) özellikler olduğunu ileri sürmektedir.</a:t>
            </a:r>
          </a:p>
        </p:txBody>
      </p:sp>
    </p:spTree>
    <p:extLst>
      <p:ext uri="{BB962C8B-B14F-4D97-AF65-F5344CB8AC3E}">
        <p14:creationId xmlns:p14="http://schemas.microsoft.com/office/powerpoint/2010/main" val="203260690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04711" y="2207947"/>
            <a:ext cx="10385778" cy="2308324"/>
          </a:xfrm>
          <a:prstGeom prst="rect">
            <a:avLst/>
          </a:prstGeom>
        </p:spPr>
        <p:txBody>
          <a:bodyPr wrap="square">
            <a:spAutoFit/>
          </a:bodyPr>
          <a:lstStyle/>
          <a:p>
            <a:r>
              <a:rPr lang="tr-TR" sz="3600" dirty="0" smtClean="0"/>
              <a:t>yine </a:t>
            </a:r>
            <a:r>
              <a:rPr lang="tr-TR" sz="3600" dirty="0"/>
              <a:t>örneğin, yoksula yardım etmek bir ödev olarak yerine getiriliyorsa, bu ahlâkî bir eylem olur. Ama, yardım kişinin kendi duygularını tatmin etmek amacıyla yapılıyorsa, bu eylemin ahlâkla bir ilgisi yoktur.</a:t>
            </a:r>
          </a:p>
        </p:txBody>
      </p:sp>
    </p:spTree>
    <p:extLst>
      <p:ext uri="{BB962C8B-B14F-4D97-AF65-F5344CB8AC3E}">
        <p14:creationId xmlns:p14="http://schemas.microsoft.com/office/powerpoint/2010/main" val="10754801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1822" y="993970"/>
            <a:ext cx="9968089" cy="3970318"/>
          </a:xfrm>
          <a:prstGeom prst="rect">
            <a:avLst/>
          </a:prstGeom>
        </p:spPr>
        <p:txBody>
          <a:bodyPr wrap="square">
            <a:spAutoFit/>
          </a:bodyPr>
          <a:lstStyle/>
          <a:p>
            <a:r>
              <a:rPr lang="tr-TR" sz="3600" dirty="0"/>
              <a:t>Bu akılcı ve formalist (içeriksiz) niteliği ile Kant’ın ahlâk anlayışı, ahlâk yasasını birey üstü ve evrensel bir boyutta temellendirirken, bir yandan ahlâk felsefesinin mutluluk ahlâkı ve dinsel ahlâk gibi içerikli ahlâk anlayışlarından olan bağımsızlığını, öbür yandan da ahlâk değerlerinin göreliliğine karşı genel-geçerliğini ve mutlaklığını savunmuş olur.</a:t>
            </a:r>
          </a:p>
        </p:txBody>
      </p:sp>
    </p:spTree>
    <p:extLst>
      <p:ext uri="{BB962C8B-B14F-4D97-AF65-F5344CB8AC3E}">
        <p14:creationId xmlns:p14="http://schemas.microsoft.com/office/powerpoint/2010/main" val="42543549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Ahlak Yasasının Evrensel Dinlere Göre </a:t>
            </a:r>
            <a:r>
              <a:rPr lang="tr-TR" dirty="0" smtClean="0"/>
              <a:t>Temellendirilmesi</a:t>
            </a:r>
            <a:endParaRPr lang="tr-TR" dirty="0"/>
          </a:p>
        </p:txBody>
      </p:sp>
      <p:sp>
        <p:nvSpPr>
          <p:cNvPr id="3" name="Dikdörtgen 2"/>
          <p:cNvSpPr/>
          <p:nvPr/>
        </p:nvSpPr>
        <p:spPr>
          <a:xfrm>
            <a:off x="1295402" y="2189751"/>
            <a:ext cx="9508065" cy="3385542"/>
          </a:xfrm>
          <a:prstGeom prst="rect">
            <a:avLst/>
          </a:prstGeom>
        </p:spPr>
        <p:txBody>
          <a:bodyPr wrap="square">
            <a:spAutoFit/>
          </a:bodyPr>
          <a:lstStyle/>
          <a:p>
            <a:r>
              <a:rPr lang="tr-TR" dirty="0"/>
              <a:t> </a:t>
            </a:r>
          </a:p>
          <a:p>
            <a:r>
              <a:rPr lang="tr-TR" sz="2800" dirty="0"/>
              <a:t>Evrensel dinler tam anlamıyla tek tanrılı (monoteist) dinlerdir. Tanrı öncesiz ve </a:t>
            </a:r>
            <a:r>
              <a:rPr lang="tr-TR" sz="2800" dirty="0" smtClean="0"/>
              <a:t>sonrasızdır. Evreni </a:t>
            </a:r>
            <a:r>
              <a:rPr lang="tr-TR" sz="2800" dirty="0"/>
              <a:t>yoktan var eden, içindekilerin tümünü yaratandır.(İslamiyet, Hıristiyanlık, Musevilik) </a:t>
            </a:r>
            <a:r>
              <a:rPr lang="tr-TR" sz="2800" dirty="0" smtClean="0"/>
              <a:t>Bu </a:t>
            </a:r>
            <a:r>
              <a:rPr lang="tr-TR" sz="2800" dirty="0"/>
              <a:t>dinlerin kutsal kitapları, uyulması gerekli dinsel ve toplumsal kuralları </a:t>
            </a:r>
            <a:r>
              <a:rPr lang="tr-TR" sz="2800" dirty="0" smtClean="0"/>
              <a:t>içermektedir. Evrensel </a:t>
            </a:r>
            <a:r>
              <a:rPr lang="tr-TR" sz="2800" dirty="0"/>
              <a:t>dinlerde ahlak yasası Tanrı tarafından koyulmuştur. Neyin “iyi” neyin “kötü” </a:t>
            </a:r>
            <a:r>
              <a:rPr lang="tr-TR" sz="2800" dirty="0" smtClean="0"/>
              <a:t>olduğu önceden </a:t>
            </a:r>
            <a:r>
              <a:rPr lang="tr-TR" sz="2800" dirty="0"/>
              <a:t>saptanmış, kutsal kitaplarında belirtilmiştir.</a:t>
            </a:r>
          </a:p>
        </p:txBody>
      </p:sp>
    </p:spTree>
    <p:extLst>
      <p:ext uri="{BB962C8B-B14F-4D97-AF65-F5344CB8AC3E}">
        <p14:creationId xmlns:p14="http://schemas.microsoft.com/office/powerpoint/2010/main" val="1254181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r>
              <a:rPr lang="tr-TR" dirty="0"/>
              <a:t>Tasavvuf Düşüncesinde Evrensel Ahlak Yasasının Temellendirilmesi</a:t>
            </a:r>
          </a:p>
        </p:txBody>
      </p:sp>
      <p:sp>
        <p:nvSpPr>
          <p:cNvPr id="3" name="Dikdörtgen 2"/>
          <p:cNvSpPr/>
          <p:nvPr/>
        </p:nvSpPr>
        <p:spPr>
          <a:xfrm>
            <a:off x="1490133" y="2828836"/>
            <a:ext cx="10126134" cy="2554545"/>
          </a:xfrm>
          <a:prstGeom prst="rect">
            <a:avLst/>
          </a:prstGeom>
        </p:spPr>
        <p:txBody>
          <a:bodyPr wrap="square">
            <a:spAutoFit/>
          </a:bodyPr>
          <a:lstStyle/>
          <a:p>
            <a:r>
              <a:rPr lang="tr-TR" sz="4000" dirty="0"/>
              <a:t>Tasavvuf (gizemcilik), insanın duygu ve sezgi yoluyla Tanrı’ya erişmesini ve onunla </a:t>
            </a:r>
          </a:p>
          <a:p>
            <a:r>
              <a:rPr lang="tr-TR" sz="4000" dirty="0"/>
              <a:t>bütünleşmesini mümkün gören bir öğretidir. İslam tasavvufun kaynağı Kuran-ı Kerim ve hadistir</a:t>
            </a:r>
          </a:p>
        </p:txBody>
      </p:sp>
    </p:spTree>
    <p:extLst>
      <p:ext uri="{BB962C8B-B14F-4D97-AF65-F5344CB8AC3E}">
        <p14:creationId xmlns:p14="http://schemas.microsoft.com/office/powerpoint/2010/main" val="40296356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230489" y="1307027"/>
            <a:ext cx="9527822" cy="3046988"/>
          </a:xfrm>
          <a:prstGeom prst="rect">
            <a:avLst/>
          </a:prstGeom>
        </p:spPr>
        <p:txBody>
          <a:bodyPr wrap="square">
            <a:spAutoFit/>
          </a:bodyPr>
          <a:lstStyle/>
          <a:p>
            <a:r>
              <a:rPr lang="tr-TR" sz="3200" dirty="0"/>
              <a:t>Tasavvufta Tanrı’ya varmanın yolu akıl değil, sevgi (gönül) dir. Tanrı’ya giden “ince uzun yol” </a:t>
            </a:r>
            <a:r>
              <a:rPr lang="tr-TR" sz="3200" dirty="0" smtClean="0"/>
              <a:t>kişi </a:t>
            </a:r>
            <a:r>
              <a:rPr lang="tr-TR" sz="3200" dirty="0"/>
              <a:t>kendi aşmak durumundadır. Tasavvuf düşüncesi Allah’ın “ben gizli bir hazineyim, istedim </a:t>
            </a:r>
            <a:r>
              <a:rPr lang="tr-TR" sz="3200" dirty="0" smtClean="0"/>
              <a:t>ki bilineyim</a:t>
            </a:r>
            <a:r>
              <a:rPr lang="tr-TR" sz="3200" dirty="0"/>
              <a:t>” sözünün yorumlanmasıyla ortaya çıkmıştır. Buna göre Allah’ın varlık âlemini kendi </a:t>
            </a:r>
            <a:r>
              <a:rPr lang="tr-TR" sz="3200" dirty="0" smtClean="0"/>
              <a:t>özüne duyduğu </a:t>
            </a:r>
            <a:r>
              <a:rPr lang="tr-TR" sz="3200" dirty="0"/>
              <a:t>aşktan dolayı oluşturduğu savunuldu.</a:t>
            </a:r>
          </a:p>
        </p:txBody>
      </p:sp>
    </p:spTree>
    <p:extLst>
      <p:ext uri="{BB962C8B-B14F-4D97-AF65-F5344CB8AC3E}">
        <p14:creationId xmlns:p14="http://schemas.microsoft.com/office/powerpoint/2010/main" val="19247741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320800" y="1304836"/>
            <a:ext cx="10137421" cy="2308324"/>
          </a:xfrm>
          <a:prstGeom prst="rect">
            <a:avLst/>
          </a:prstGeom>
        </p:spPr>
        <p:txBody>
          <a:bodyPr wrap="square">
            <a:spAutoFit/>
          </a:bodyPr>
          <a:lstStyle/>
          <a:p>
            <a:r>
              <a:rPr lang="tr-TR" sz="3600" dirty="0"/>
              <a:t> Böylece Tanrı’ya korkuyla ya da bir çıkar umarak</a:t>
            </a:r>
          </a:p>
          <a:p>
            <a:r>
              <a:rPr lang="tr-TR" sz="3600" dirty="0"/>
              <a:t>değil, sevgiyle, aşkla, coşkuyla yaklaşmak gereği benimsendi. Sonuçta tasavvuf felsefesi bir</a:t>
            </a:r>
          </a:p>
          <a:p>
            <a:r>
              <a:rPr lang="tr-TR" sz="3600" dirty="0"/>
              <a:t>sistem olmakla kalmadı, bir yaşam </a:t>
            </a:r>
            <a:r>
              <a:rPr lang="tr-TR" sz="3600" dirty="0" smtClean="0"/>
              <a:t>felsefesine dönüştü</a:t>
            </a:r>
            <a:endParaRPr lang="tr-TR" sz="3600" dirty="0"/>
          </a:p>
        </p:txBody>
      </p:sp>
    </p:spTree>
    <p:extLst>
      <p:ext uri="{BB962C8B-B14F-4D97-AF65-F5344CB8AC3E}">
        <p14:creationId xmlns:p14="http://schemas.microsoft.com/office/powerpoint/2010/main" val="26064276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7600" y="1231037"/>
            <a:ext cx="10024533" cy="2554545"/>
          </a:xfrm>
          <a:prstGeom prst="rect">
            <a:avLst/>
          </a:prstGeom>
        </p:spPr>
        <p:txBody>
          <a:bodyPr wrap="square">
            <a:spAutoFit/>
          </a:bodyPr>
          <a:lstStyle/>
          <a:p>
            <a:r>
              <a:rPr lang="tr-TR" sz="3200" dirty="0"/>
              <a:t>Tasavvufa gönül verenden(sofi) beklenen şunlardır: Nefse egemen olma, ahlakı </a:t>
            </a:r>
            <a:r>
              <a:rPr lang="tr-TR" sz="3200" dirty="0" smtClean="0"/>
              <a:t>güzelleştirme</a:t>
            </a:r>
            <a:r>
              <a:rPr lang="tr-TR" sz="3200" dirty="0"/>
              <a:t>, dünya zenginliklerinden olabildiğince uzak durma, Allah’a yönelme ve tam bir inanç</a:t>
            </a:r>
          </a:p>
          <a:p>
            <a:r>
              <a:rPr lang="tr-TR" sz="3200" dirty="0"/>
              <a:t>içinde onda ölümsüzleşme. Türk-İslam kültür dünyasının </a:t>
            </a:r>
            <a:r>
              <a:rPr lang="tr-TR" sz="3200" dirty="0" smtClean="0"/>
              <a:t>önde </a:t>
            </a:r>
            <a:r>
              <a:rPr lang="tr-TR" sz="3200" dirty="0"/>
              <a:t>gelen mutasavvıfları şunlardır: </a:t>
            </a:r>
          </a:p>
        </p:txBody>
      </p:sp>
    </p:spTree>
    <p:extLst>
      <p:ext uri="{BB962C8B-B14F-4D97-AF65-F5344CB8AC3E}">
        <p14:creationId xmlns:p14="http://schemas.microsoft.com/office/powerpoint/2010/main" val="2456237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12800" y="1138535"/>
            <a:ext cx="10306756" cy="954107"/>
          </a:xfrm>
          <a:prstGeom prst="rect">
            <a:avLst/>
          </a:prstGeom>
        </p:spPr>
        <p:txBody>
          <a:bodyPr wrap="square">
            <a:spAutoFit/>
          </a:bodyPr>
          <a:lstStyle/>
          <a:p>
            <a:r>
              <a:rPr lang="tr-TR" sz="2800" dirty="0"/>
              <a:t>Mevlana, Yunus Emre ve Hacı Bektaş Veli. Bunların ahlak yasasını nasıl </a:t>
            </a:r>
            <a:r>
              <a:rPr lang="tr-TR" sz="2800" dirty="0" smtClean="0"/>
              <a:t>temellendirdiklerini görelim</a:t>
            </a:r>
            <a:r>
              <a:rPr lang="tr-TR" sz="2800" dirty="0"/>
              <a:t>. </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6268" y="2804860"/>
            <a:ext cx="2449700" cy="2455762"/>
          </a:xfrm>
          <a:prstGeom prst="rect">
            <a:avLst/>
          </a:prstGeom>
        </p:spPr>
      </p:pic>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6734" y="2804860"/>
            <a:ext cx="1857375" cy="2457450"/>
          </a:xfrm>
          <a:prstGeom prst="rect">
            <a:avLst/>
          </a:prstGeom>
        </p:spPr>
      </p:pic>
      <p:pic>
        <p:nvPicPr>
          <p:cNvPr id="5" name="Resim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00711" y="2414303"/>
            <a:ext cx="3544711" cy="3236875"/>
          </a:xfrm>
          <a:prstGeom prst="rect">
            <a:avLst/>
          </a:prstGeom>
        </p:spPr>
      </p:pic>
    </p:spTree>
    <p:extLst>
      <p:ext uri="{BB962C8B-B14F-4D97-AF65-F5344CB8AC3E}">
        <p14:creationId xmlns:p14="http://schemas.microsoft.com/office/powerpoint/2010/main" val="33338059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03222" y="1031711"/>
            <a:ext cx="2646878" cy="646331"/>
          </a:xfrm>
          <a:prstGeom prst="rect">
            <a:avLst/>
          </a:prstGeom>
        </p:spPr>
        <p:txBody>
          <a:bodyPr wrap="none">
            <a:spAutoFit/>
          </a:bodyPr>
          <a:lstStyle/>
          <a:p>
            <a:r>
              <a:rPr lang="tr-TR" sz="3600" dirty="0"/>
              <a:t>MEVLANA: </a:t>
            </a:r>
          </a:p>
        </p:txBody>
      </p:sp>
      <p:sp>
        <p:nvSpPr>
          <p:cNvPr id="3" name="Dikdörtgen 2"/>
          <p:cNvSpPr/>
          <p:nvPr/>
        </p:nvSpPr>
        <p:spPr>
          <a:xfrm>
            <a:off x="1241777" y="1799355"/>
            <a:ext cx="9155289" cy="2554545"/>
          </a:xfrm>
          <a:prstGeom prst="rect">
            <a:avLst/>
          </a:prstGeom>
        </p:spPr>
        <p:txBody>
          <a:bodyPr wrap="square">
            <a:spAutoFit/>
          </a:bodyPr>
          <a:lstStyle/>
          <a:p>
            <a:r>
              <a:rPr lang="tr-TR" sz="3200" dirty="0"/>
              <a:t> Horasan bölgesinin Belh kentinde doğmuş Konya’da yaşamış ve ölmüştür.</a:t>
            </a:r>
          </a:p>
          <a:p>
            <a:r>
              <a:rPr lang="tr-TR" sz="3200" dirty="0"/>
              <a:t>Öncelikle şu iki soruya yanıt aramıştır.  </a:t>
            </a:r>
          </a:p>
          <a:p>
            <a:r>
              <a:rPr lang="tr-TR" sz="3200" dirty="0"/>
              <a:t>1-)Evrenin varlık nedeni nedir? </a:t>
            </a:r>
          </a:p>
          <a:p>
            <a:r>
              <a:rPr lang="tr-TR" sz="3200" dirty="0"/>
              <a:t>2-) İnsanın bu evrendeki yeri ve değeri nedir?</a:t>
            </a:r>
          </a:p>
        </p:txBody>
      </p:sp>
    </p:spTree>
    <p:extLst>
      <p:ext uri="{BB962C8B-B14F-4D97-AF65-F5344CB8AC3E}">
        <p14:creationId xmlns:p14="http://schemas.microsoft.com/office/powerpoint/2010/main" val="23601237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933" y="756356"/>
            <a:ext cx="10566399" cy="5102577"/>
          </a:xfrm>
          <a:prstGeom prst="rect">
            <a:avLst/>
          </a:prstGeom>
        </p:spPr>
      </p:pic>
    </p:spTree>
    <p:extLst>
      <p:ext uri="{BB962C8B-B14F-4D97-AF65-F5344CB8AC3E}">
        <p14:creationId xmlns:p14="http://schemas.microsoft.com/office/powerpoint/2010/main" val="7962978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idx="4294967295"/>
          </p:nvPr>
        </p:nvSpPr>
        <p:spPr>
          <a:xfrm>
            <a:off x="0" y="1041400"/>
            <a:ext cx="11198225" cy="1712913"/>
          </a:xfrm>
        </p:spPr>
        <p:txBody>
          <a:bodyPr>
            <a:normAutofit/>
          </a:bodyPr>
          <a:lstStyle/>
          <a:p>
            <a:r>
              <a:rPr lang="tr-TR" dirty="0"/>
              <a:t>Evrensel Ahlâk Yasasını Belirleyen Özellikler:</a:t>
            </a:r>
          </a:p>
        </p:txBody>
      </p:sp>
      <p:sp>
        <p:nvSpPr>
          <p:cNvPr id="4" name="Metin Yer Tutucusu 3"/>
          <p:cNvSpPr>
            <a:spLocks noGrp="1"/>
          </p:cNvSpPr>
          <p:nvPr>
            <p:ph type="body" sz="half" idx="4294967295"/>
          </p:nvPr>
        </p:nvSpPr>
        <p:spPr>
          <a:xfrm>
            <a:off x="2168525" y="2878138"/>
            <a:ext cx="10023475" cy="2308225"/>
          </a:xfrm>
        </p:spPr>
        <p:txBody>
          <a:bodyPr>
            <a:normAutofit/>
          </a:bodyPr>
          <a:lstStyle/>
          <a:p>
            <a:r>
              <a:rPr lang="tr-TR" dirty="0"/>
              <a:t>Ahlâk yasasını sübjektif özelliklerin belirlediğini benimseyen görüşü faydacı ahlâk anlayışında buluruz. Bu görüşün temsilcisi Bentham’a (1748-1832) göre, insan hayatını iki temel güdü yönetir. Bunlar bütün insanlarda ortaktır, </a:t>
            </a:r>
            <a:r>
              <a:rPr lang="tr-TR" dirty="0" smtClean="0"/>
              <a:t>evrenseldir: Haz </a:t>
            </a:r>
            <a:r>
              <a:rPr lang="tr-TR" dirty="0"/>
              <a:t>ve acı. İnsan daima acıdan kaçmak ve hazza ulaşmak ister. Haz bize fayda sağlar. Hayatta amaç, en çok sayıda kişiye en çok mutluluğu sağlamaktır. Buradaki mutluluk , artık kişisel bir mutluluk değil, toplumsal </a:t>
            </a:r>
            <a:r>
              <a:rPr lang="tr-TR" dirty="0" smtClean="0"/>
              <a:t>bir mutluluktur </a:t>
            </a:r>
            <a:r>
              <a:rPr lang="tr-TR" dirty="0"/>
              <a:t>ve ahlâklılık da buna dayanır.</a:t>
            </a:r>
          </a:p>
        </p:txBody>
      </p:sp>
      <p:sp>
        <p:nvSpPr>
          <p:cNvPr id="5" name="Dikdörtgen 4"/>
          <p:cNvSpPr/>
          <p:nvPr/>
        </p:nvSpPr>
        <p:spPr>
          <a:xfrm>
            <a:off x="3217334" y="2223911"/>
            <a:ext cx="5746044" cy="707886"/>
          </a:xfrm>
          <a:prstGeom prst="rect">
            <a:avLst/>
          </a:prstGeom>
        </p:spPr>
        <p:txBody>
          <a:bodyPr wrap="square">
            <a:spAutoFit/>
          </a:bodyPr>
          <a:lstStyle/>
          <a:p>
            <a:r>
              <a:rPr lang="tr-TR" sz="4000" dirty="0"/>
              <a:t>Sübjektif Özellikler</a:t>
            </a:r>
            <a:r>
              <a:rPr lang="tr-TR" dirty="0"/>
              <a:t>:</a:t>
            </a:r>
          </a:p>
        </p:txBody>
      </p:sp>
    </p:spTree>
    <p:extLst>
      <p:ext uri="{BB962C8B-B14F-4D97-AF65-F5344CB8AC3E}">
        <p14:creationId xmlns:p14="http://schemas.microsoft.com/office/powerpoint/2010/main" val="11043622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67644" y="1332089"/>
            <a:ext cx="10735734" cy="1815882"/>
          </a:xfrm>
          <a:prstGeom prst="rect">
            <a:avLst/>
          </a:prstGeom>
        </p:spPr>
        <p:txBody>
          <a:bodyPr wrap="square">
            <a:spAutoFit/>
          </a:bodyPr>
          <a:lstStyle/>
          <a:p>
            <a:r>
              <a:rPr lang="tr-TR" sz="2800" dirty="0"/>
              <a:t>Mevlana birinci soruya vahdet-i vücud (varlığın birliği; Tanrı evrenin özü öteki canlı ve </a:t>
            </a:r>
            <a:r>
              <a:rPr lang="tr-TR" sz="2800" dirty="0" smtClean="0"/>
              <a:t>cansız </a:t>
            </a:r>
            <a:r>
              <a:rPr lang="tr-TR" sz="2800" dirty="0"/>
              <a:t>varlıklar da onun belirtileridir.)inancı içinde açıklar. Ona göre Tanrının “gizli bir </a:t>
            </a:r>
            <a:r>
              <a:rPr lang="tr-TR" sz="2800" dirty="0" err="1" smtClean="0"/>
              <a:t>hazine”olmaktan</a:t>
            </a:r>
            <a:r>
              <a:rPr lang="tr-TR" sz="2800" dirty="0" smtClean="0"/>
              <a:t> </a:t>
            </a:r>
            <a:r>
              <a:rPr lang="tr-TR" sz="2800" dirty="0"/>
              <a:t>çıkıp bilinmesi, iyilik ve güzelliğini göstermeyi arzulaması evrenini varlık nedenidir</a:t>
            </a:r>
          </a:p>
        </p:txBody>
      </p:sp>
    </p:spTree>
    <p:extLst>
      <p:ext uri="{BB962C8B-B14F-4D97-AF65-F5344CB8AC3E}">
        <p14:creationId xmlns:p14="http://schemas.microsoft.com/office/powerpoint/2010/main" val="370670974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36978" y="1580444"/>
            <a:ext cx="10543822" cy="2062103"/>
          </a:xfrm>
          <a:prstGeom prst="rect">
            <a:avLst/>
          </a:prstGeom>
        </p:spPr>
        <p:txBody>
          <a:bodyPr wrap="square">
            <a:spAutoFit/>
          </a:bodyPr>
          <a:lstStyle/>
          <a:p>
            <a:r>
              <a:rPr lang="tr-TR" sz="3200" dirty="0"/>
              <a:t>İkinci soruya gelince(insanın evrendeki yeri ve değeri) Mevlana’ya göre insan </a:t>
            </a:r>
            <a:r>
              <a:rPr lang="tr-TR" sz="3200" dirty="0" smtClean="0"/>
              <a:t>evrendeki diğer </a:t>
            </a:r>
            <a:r>
              <a:rPr lang="tr-TR" sz="3200" dirty="0"/>
              <a:t>yaratıklardan üstündür. Diğer varlıklar içinde kendisine ilahi bir ruh üstlenmiş, </a:t>
            </a:r>
            <a:r>
              <a:rPr lang="tr-TR" sz="3200" dirty="0" smtClean="0"/>
              <a:t>Tanrı’nın özünü</a:t>
            </a:r>
            <a:r>
              <a:rPr lang="tr-TR" sz="3200" dirty="0"/>
              <a:t>, güzellik ve iyiliğini sezebilecek tek varlık odur</a:t>
            </a:r>
            <a:r>
              <a:rPr lang="tr-TR" dirty="0"/>
              <a:t>. </a:t>
            </a:r>
          </a:p>
        </p:txBody>
      </p:sp>
    </p:spTree>
    <p:extLst>
      <p:ext uri="{BB962C8B-B14F-4D97-AF65-F5344CB8AC3E}">
        <p14:creationId xmlns:p14="http://schemas.microsoft.com/office/powerpoint/2010/main" val="28680993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86933" y="1380825"/>
            <a:ext cx="9381067" cy="3416320"/>
          </a:xfrm>
          <a:prstGeom prst="rect">
            <a:avLst/>
          </a:prstGeom>
        </p:spPr>
        <p:txBody>
          <a:bodyPr wrap="square">
            <a:spAutoFit/>
          </a:bodyPr>
          <a:lstStyle/>
          <a:p>
            <a:r>
              <a:rPr lang="tr-TR" sz="3600" dirty="0"/>
              <a:t>Mevlana’da ahlak yasasının temelinde Tanrı’ya duyulan sevgi(aşk) yatmaktadır. </a:t>
            </a:r>
            <a:r>
              <a:rPr lang="tr-TR" sz="3600" dirty="0" smtClean="0"/>
              <a:t>Aşk yaratılmış </a:t>
            </a:r>
            <a:r>
              <a:rPr lang="tr-TR" sz="3600" dirty="0"/>
              <a:t>her varlığın Tanrı adına sevişmesidir. Buradan ahlak yasası çıkar </a:t>
            </a:r>
            <a:r>
              <a:rPr lang="tr-TR" sz="3600" dirty="0" smtClean="0"/>
              <a:t>“Yaratılan </a:t>
            </a:r>
            <a:r>
              <a:rPr lang="tr-TR" sz="3600" dirty="0"/>
              <a:t>her </a:t>
            </a:r>
            <a:r>
              <a:rPr lang="tr-TR" sz="3600" dirty="0" smtClean="0"/>
              <a:t>varlığı sevmek </a:t>
            </a:r>
            <a:r>
              <a:rPr lang="tr-TR" sz="3600" dirty="0"/>
              <a:t>iyi, sevmemek kötüdür.” </a:t>
            </a:r>
          </a:p>
        </p:txBody>
      </p:sp>
    </p:spTree>
    <p:extLst>
      <p:ext uri="{BB962C8B-B14F-4D97-AF65-F5344CB8AC3E}">
        <p14:creationId xmlns:p14="http://schemas.microsoft.com/office/powerpoint/2010/main" val="20420090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7288" y="936978"/>
            <a:ext cx="10205155" cy="4978399"/>
          </a:xfrm>
          <a:prstGeom prst="rect">
            <a:avLst/>
          </a:prstGeom>
        </p:spPr>
      </p:pic>
    </p:spTree>
    <p:extLst>
      <p:ext uri="{BB962C8B-B14F-4D97-AF65-F5344CB8AC3E}">
        <p14:creationId xmlns:p14="http://schemas.microsoft.com/office/powerpoint/2010/main" val="2715637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410" y="891822"/>
            <a:ext cx="10732967" cy="4944534"/>
          </a:xfrm>
          <a:prstGeom prst="rect">
            <a:avLst/>
          </a:prstGeom>
        </p:spPr>
      </p:pic>
    </p:spTree>
    <p:extLst>
      <p:ext uri="{BB962C8B-B14F-4D97-AF65-F5344CB8AC3E}">
        <p14:creationId xmlns:p14="http://schemas.microsoft.com/office/powerpoint/2010/main" val="374169500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558" y="1151467"/>
            <a:ext cx="10360441" cy="4413955"/>
          </a:xfrm>
          <a:prstGeom prst="rect">
            <a:avLst/>
          </a:prstGeom>
        </p:spPr>
      </p:pic>
    </p:spTree>
    <p:extLst>
      <p:ext uri="{BB962C8B-B14F-4D97-AF65-F5344CB8AC3E}">
        <p14:creationId xmlns:p14="http://schemas.microsoft.com/office/powerpoint/2010/main" val="23008881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YUNUS EMRE</a:t>
            </a:r>
          </a:p>
        </p:txBody>
      </p:sp>
      <p:sp>
        <p:nvSpPr>
          <p:cNvPr id="3" name="İçerik Yer Tutucusu 2"/>
          <p:cNvSpPr>
            <a:spLocks noGrp="1"/>
          </p:cNvSpPr>
          <p:nvPr>
            <p:ph idx="1"/>
          </p:nvPr>
        </p:nvSpPr>
        <p:spPr>
          <a:xfrm>
            <a:off x="1196622" y="2285998"/>
            <a:ext cx="9697156" cy="3810001"/>
          </a:xfrm>
        </p:spPr>
        <p:txBody>
          <a:bodyPr>
            <a:noAutofit/>
          </a:bodyPr>
          <a:lstStyle/>
          <a:p>
            <a:r>
              <a:rPr lang="tr-TR" sz="3200" dirty="0"/>
              <a:t>Türk şairi ve düşünürüdür. Yunus’a göre tek gerçek Tanrı(</a:t>
            </a:r>
            <a:r>
              <a:rPr lang="tr-TR" sz="3200" dirty="0" err="1"/>
              <a:t>Hakk</a:t>
            </a:r>
            <a:r>
              <a:rPr lang="tr-TR" sz="3200" dirty="0"/>
              <a:t>)dır. </a:t>
            </a:r>
            <a:r>
              <a:rPr lang="tr-TR" sz="3200" dirty="0" smtClean="0"/>
              <a:t>Doğru bilgi </a:t>
            </a:r>
            <a:r>
              <a:rPr lang="tr-TR" sz="3200" dirty="0"/>
              <a:t>Tanrı’yı tanımaktır, en yüce değer ona yönelmektir. Bunun tek yolu da sevgidir. </a:t>
            </a:r>
            <a:r>
              <a:rPr lang="tr-TR" sz="3200" dirty="0" smtClean="0"/>
              <a:t>Yunus Emre’de </a:t>
            </a:r>
            <a:r>
              <a:rPr lang="tr-TR" sz="3200" dirty="0"/>
              <a:t>de yaratılan her varlığın Allah adına sevilmesi ahlak yasasıdır. Çünkü yaratılan her </a:t>
            </a:r>
            <a:r>
              <a:rPr lang="tr-TR" sz="3200" dirty="0" smtClean="0"/>
              <a:t>varlık Allah </a:t>
            </a:r>
            <a:r>
              <a:rPr lang="tr-TR" sz="3200" dirty="0"/>
              <a:t>tarafından yaratılmıştır. Bu nedenle her varlıkta </a:t>
            </a:r>
            <a:r>
              <a:rPr lang="tr-TR" sz="3200" dirty="0" smtClean="0"/>
              <a:t>Allah’ın </a:t>
            </a:r>
            <a:r>
              <a:rPr lang="tr-TR" sz="3200" dirty="0"/>
              <a:t>farklı bir güzelliği bulunmaktadır</a:t>
            </a:r>
            <a:r>
              <a:rPr lang="tr-TR" sz="3200" dirty="0" smtClean="0"/>
              <a:t>.(</a:t>
            </a:r>
            <a:r>
              <a:rPr lang="tr-TR" sz="3200" dirty="0"/>
              <a:t>Vahdet-i vücud) </a:t>
            </a:r>
          </a:p>
        </p:txBody>
      </p:sp>
    </p:spTree>
    <p:extLst>
      <p:ext uri="{BB962C8B-B14F-4D97-AF65-F5344CB8AC3E}">
        <p14:creationId xmlns:p14="http://schemas.microsoft.com/office/powerpoint/2010/main" val="213220718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761067" y="1456268"/>
            <a:ext cx="9042400" cy="2246769"/>
          </a:xfrm>
          <a:prstGeom prst="rect">
            <a:avLst/>
          </a:prstGeom>
        </p:spPr>
        <p:txBody>
          <a:bodyPr wrap="square">
            <a:spAutoFit/>
          </a:bodyPr>
          <a:lstStyle/>
          <a:p>
            <a:r>
              <a:rPr lang="tr-TR" sz="2800" dirty="0"/>
              <a:t>Yunus’a göre insandaki benlik insanı bencil, çıkarcı, hırslı yapar. Onu sevgiden </a:t>
            </a:r>
            <a:r>
              <a:rPr lang="tr-TR" sz="2800" dirty="0" smtClean="0"/>
              <a:t>dolayısıyla Allah’tan </a:t>
            </a:r>
            <a:r>
              <a:rPr lang="tr-TR" sz="2800" dirty="0"/>
              <a:t>uzaklaştırır. O halde beni etkisiz kılmak gerekir bunun da tek yolu sevgi(aşk)dır. </a:t>
            </a:r>
            <a:r>
              <a:rPr lang="tr-TR" sz="2800" dirty="0" smtClean="0"/>
              <a:t>Yunusa göre </a:t>
            </a:r>
            <a:r>
              <a:rPr lang="tr-TR" sz="2800" dirty="0"/>
              <a:t>sevgi ile “bencil” benlik yerine “ilahi benlik” kişiye konabilir. Bu da onu daha çok </a:t>
            </a:r>
            <a:r>
              <a:rPr lang="tr-TR" sz="2800" dirty="0" smtClean="0"/>
              <a:t>Tanrı’ya yaklaştırır</a:t>
            </a:r>
            <a:r>
              <a:rPr lang="tr-TR" sz="2800" dirty="0"/>
              <a:t>. </a:t>
            </a:r>
          </a:p>
        </p:txBody>
      </p:sp>
    </p:spTree>
    <p:extLst>
      <p:ext uri="{BB962C8B-B14F-4D97-AF65-F5344CB8AC3E}">
        <p14:creationId xmlns:p14="http://schemas.microsoft.com/office/powerpoint/2010/main" val="13753073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7244" y="1219200"/>
            <a:ext cx="9798756" cy="4402667"/>
          </a:xfrm>
          <a:prstGeom prst="rect">
            <a:avLst/>
          </a:prstGeom>
        </p:spPr>
      </p:pic>
    </p:spTree>
    <p:extLst>
      <p:ext uri="{BB962C8B-B14F-4D97-AF65-F5344CB8AC3E}">
        <p14:creationId xmlns:p14="http://schemas.microsoft.com/office/powerpoint/2010/main" val="413327929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39121" y="997845"/>
            <a:ext cx="3550844" cy="523220"/>
          </a:xfrm>
          <a:prstGeom prst="rect">
            <a:avLst/>
          </a:prstGeom>
        </p:spPr>
        <p:txBody>
          <a:bodyPr wrap="none">
            <a:spAutoFit/>
          </a:bodyPr>
          <a:lstStyle/>
          <a:p>
            <a:r>
              <a:rPr lang="tr-TR" sz="2800" dirty="0"/>
              <a:t>HACI BEKTAŞ VELİ: </a:t>
            </a:r>
          </a:p>
        </p:txBody>
      </p:sp>
      <p:sp>
        <p:nvSpPr>
          <p:cNvPr id="3" name="Dikdörtgen 2"/>
          <p:cNvSpPr/>
          <p:nvPr/>
        </p:nvSpPr>
        <p:spPr>
          <a:xfrm>
            <a:off x="982133" y="2690336"/>
            <a:ext cx="10464800" cy="1815882"/>
          </a:xfrm>
          <a:prstGeom prst="rect">
            <a:avLst/>
          </a:prstGeom>
        </p:spPr>
        <p:txBody>
          <a:bodyPr wrap="square">
            <a:spAutoFit/>
          </a:bodyPr>
          <a:lstStyle/>
          <a:p>
            <a:r>
              <a:rPr lang="tr-TR" sz="2800" dirty="0" smtClean="0"/>
              <a:t>Türk </a:t>
            </a:r>
            <a:r>
              <a:rPr lang="tr-TR" sz="2800" dirty="0"/>
              <a:t>mutasavvıflarından olan Hacı Bektaş’ın benimsediği felsefi</a:t>
            </a:r>
          </a:p>
          <a:p>
            <a:r>
              <a:rPr lang="tr-TR" sz="2800" dirty="0"/>
              <a:t>öğreti vahdet-i vücuddur. Bu görüşe göre Tanrı’dan başka hiçbir varlık gerçek değildir. O </a:t>
            </a:r>
            <a:r>
              <a:rPr lang="tr-TR" sz="2800" dirty="0" smtClean="0"/>
              <a:t>tüm varlıkların </a:t>
            </a:r>
            <a:r>
              <a:rPr lang="tr-TR" sz="2800" dirty="0"/>
              <a:t>varlık nedenidir. Hacı Bektaş’ta Tanrı’ya ulaşma üç aşamada gerçekleşir. </a:t>
            </a:r>
          </a:p>
        </p:txBody>
      </p:sp>
    </p:spTree>
    <p:extLst>
      <p:ext uri="{BB962C8B-B14F-4D97-AF65-F5344CB8AC3E}">
        <p14:creationId xmlns:p14="http://schemas.microsoft.com/office/powerpoint/2010/main" val="3731016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96622" y="1200203"/>
            <a:ext cx="9821334" cy="3416320"/>
          </a:xfrm>
          <a:prstGeom prst="rect">
            <a:avLst/>
          </a:prstGeom>
        </p:spPr>
        <p:txBody>
          <a:bodyPr wrap="square">
            <a:spAutoFit/>
          </a:bodyPr>
          <a:lstStyle/>
          <a:p>
            <a:r>
              <a:rPr lang="tr-TR" sz="3600" dirty="0"/>
              <a:t>Faydacılığın bir diğer temsilcisi J. S. Mill ‘e(1806-1873) göre de bütün ahlâklılık, insandaki evrensel mutluluk duygusuna dayanır. Burada mutluluk deyince, Mill de duyusal isteklerin tatminini değil, toplumsal duyguların tatminini anlar. Ahlâkî değer de, iyiyi belirleyen fayda da düşünsel ve toplumsal bir değer olarak anlaşılır.</a:t>
            </a:r>
          </a:p>
        </p:txBody>
      </p:sp>
    </p:spTree>
    <p:extLst>
      <p:ext uri="{BB962C8B-B14F-4D97-AF65-F5344CB8AC3E}">
        <p14:creationId xmlns:p14="http://schemas.microsoft.com/office/powerpoint/2010/main" val="36625681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52511" y="2462140"/>
            <a:ext cx="9404723" cy="1400530"/>
          </a:xfrm>
        </p:spPr>
        <p:txBody>
          <a:bodyPr>
            <a:normAutofit fontScale="90000"/>
          </a:bodyPr>
          <a:lstStyle/>
          <a:p>
            <a:r>
              <a:rPr lang="tr-TR" dirty="0"/>
              <a:t>1-) Vahdetişuhüd: Kişinin çevresinde gördüğü her şeyi Tanrı’ya açıklaması</a:t>
            </a:r>
            <a:br>
              <a:rPr lang="tr-TR" dirty="0"/>
            </a:br>
            <a:endParaRPr lang="tr-TR" dirty="0"/>
          </a:p>
        </p:txBody>
      </p:sp>
    </p:spTree>
    <p:extLst>
      <p:ext uri="{BB962C8B-B14F-4D97-AF65-F5344CB8AC3E}">
        <p14:creationId xmlns:p14="http://schemas.microsoft.com/office/powerpoint/2010/main" val="28480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mph" presetSubtype="0" fill="hold" grpId="1" nodeType="clickEffect">
                                  <p:stCondLst>
                                    <p:cond delay="0"/>
                                  </p:stCondLst>
                                  <p:childTnLst>
                                    <p:anim calcmode="discrete" valueType="str">
                                      <p:cBhvr override="childStyle">
                                        <p:cTn id="10" dur="2000" fill="hold"/>
                                        <p:tgtEl>
                                          <p:spTgt spid="2"/>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948265" y="1307868"/>
            <a:ext cx="10193867" cy="1569660"/>
          </a:xfrm>
          <a:prstGeom prst="rect">
            <a:avLst/>
          </a:prstGeom>
        </p:spPr>
        <p:txBody>
          <a:bodyPr wrap="square">
            <a:spAutoFit/>
          </a:bodyPr>
          <a:lstStyle/>
          <a:p>
            <a:r>
              <a:rPr lang="tr-TR" sz="3200" dirty="0"/>
              <a:t>2-) Vahdetikusüd: Bu aşamada kişi çevresinde gördüğü değişik nesnelerin aynı özden </a:t>
            </a:r>
            <a:r>
              <a:rPr lang="tr-TR" sz="3200" dirty="0" smtClean="0"/>
              <a:t>geldiğini </a:t>
            </a:r>
            <a:r>
              <a:rPr lang="tr-TR" sz="3200" dirty="0"/>
              <a:t>düşünür ve bunları maddesel olan tek özde birleştirir</a:t>
            </a:r>
            <a:r>
              <a:rPr lang="tr-TR" dirty="0"/>
              <a:t>.</a:t>
            </a:r>
          </a:p>
        </p:txBody>
      </p:sp>
    </p:spTree>
    <p:extLst>
      <p:ext uri="{BB962C8B-B14F-4D97-AF65-F5344CB8AC3E}">
        <p14:creationId xmlns:p14="http://schemas.microsoft.com/office/powerpoint/2010/main" val="403021904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69244" y="1702980"/>
            <a:ext cx="9889066" cy="1569660"/>
          </a:xfrm>
          <a:prstGeom prst="rect">
            <a:avLst/>
          </a:prstGeom>
        </p:spPr>
        <p:txBody>
          <a:bodyPr wrap="square">
            <a:spAutoFit/>
          </a:bodyPr>
          <a:lstStyle/>
          <a:p>
            <a:r>
              <a:rPr lang="tr-TR" dirty="0"/>
              <a:t>3-</a:t>
            </a:r>
            <a:r>
              <a:rPr lang="tr-TR" sz="3200" dirty="0"/>
              <a:t>) Vahdetivücud: Bu aşamada maddesel olan evrenle ruhsal olan Tanrı’nın ikiliği ortadan </a:t>
            </a:r>
            <a:r>
              <a:rPr lang="tr-TR" sz="3200" dirty="0" smtClean="0"/>
              <a:t>Kalkar</a:t>
            </a:r>
            <a:r>
              <a:rPr lang="tr-TR" sz="3200" dirty="0"/>
              <a:t>. Tek varlığın eş değişiyle Tanrı’da birleşip kaynaşırlar</a:t>
            </a:r>
            <a:r>
              <a:rPr lang="tr-TR" dirty="0"/>
              <a:t>.</a:t>
            </a:r>
          </a:p>
        </p:txBody>
      </p:sp>
      <p:sp>
        <p:nvSpPr>
          <p:cNvPr id="3" name="Dikdörtgen 2"/>
          <p:cNvSpPr/>
          <p:nvPr/>
        </p:nvSpPr>
        <p:spPr>
          <a:xfrm>
            <a:off x="1095022" y="3973689"/>
            <a:ext cx="9866489" cy="1200329"/>
          </a:xfrm>
          <a:prstGeom prst="rect">
            <a:avLst/>
          </a:prstGeom>
        </p:spPr>
        <p:txBody>
          <a:bodyPr wrap="square">
            <a:spAutoFit/>
          </a:bodyPr>
          <a:lstStyle/>
          <a:p>
            <a:r>
              <a:rPr lang="tr-TR" sz="2400" dirty="0"/>
              <a:t>Hacı Bektaş’a göre bu aşamaya (Vahdetivücud) ulaşan kişi kâmil (olgun)insandır. </a:t>
            </a:r>
            <a:r>
              <a:rPr lang="tr-TR" sz="2400" dirty="0" err="1"/>
              <a:t>Yaradanla</a:t>
            </a:r>
            <a:r>
              <a:rPr lang="tr-TR" sz="2400" dirty="0"/>
              <a:t> </a:t>
            </a:r>
            <a:r>
              <a:rPr lang="tr-TR" sz="2400" dirty="0" smtClean="0"/>
              <a:t>(</a:t>
            </a:r>
            <a:r>
              <a:rPr lang="tr-TR" sz="2400" dirty="0" err="1"/>
              <a:t>Hakk</a:t>
            </a:r>
            <a:r>
              <a:rPr lang="tr-TR" sz="2400" dirty="0"/>
              <a:t>) yaratılanı (Halk) ayrı görmez. Bu duruma yani </a:t>
            </a:r>
            <a:r>
              <a:rPr lang="tr-TR" sz="2400" dirty="0" err="1"/>
              <a:t>Hakk</a:t>
            </a:r>
            <a:r>
              <a:rPr lang="tr-TR" sz="2400" dirty="0"/>
              <a:t> ile </a:t>
            </a:r>
            <a:r>
              <a:rPr lang="tr-TR" sz="2400" dirty="0" err="1"/>
              <a:t>Halk’ın</a:t>
            </a:r>
            <a:r>
              <a:rPr lang="tr-TR" sz="2400" dirty="0"/>
              <a:t> birliğine “</a:t>
            </a:r>
            <a:r>
              <a:rPr lang="tr-TR" sz="2400" dirty="0" err="1"/>
              <a:t>aynü’l</a:t>
            </a:r>
            <a:r>
              <a:rPr lang="tr-TR" sz="2400" dirty="0"/>
              <a:t> cem” denir</a:t>
            </a:r>
          </a:p>
        </p:txBody>
      </p:sp>
    </p:spTree>
    <p:extLst>
      <p:ext uri="{BB962C8B-B14F-4D97-AF65-F5344CB8AC3E}">
        <p14:creationId xmlns:p14="http://schemas.microsoft.com/office/powerpoint/2010/main" val="19398205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0800" y="1128889"/>
            <a:ext cx="9155289" cy="4651022"/>
          </a:xfrm>
          <a:prstGeom prst="rect">
            <a:avLst/>
          </a:prstGeom>
        </p:spPr>
      </p:pic>
    </p:spTree>
    <p:extLst>
      <p:ext uri="{BB962C8B-B14F-4D97-AF65-F5344CB8AC3E}">
        <p14:creationId xmlns:p14="http://schemas.microsoft.com/office/powerpoint/2010/main" val="16260563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9351" y="1061156"/>
            <a:ext cx="9793493" cy="4673600"/>
          </a:xfrm>
          <a:prstGeom prst="rect">
            <a:avLst/>
          </a:prstGeom>
        </p:spPr>
      </p:pic>
    </p:spTree>
    <p:extLst>
      <p:ext uri="{BB962C8B-B14F-4D97-AF65-F5344CB8AC3E}">
        <p14:creationId xmlns:p14="http://schemas.microsoft.com/office/powerpoint/2010/main" val="28288430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3067" y="1524000"/>
            <a:ext cx="4527550" cy="3487737"/>
          </a:xfrm>
          <a:prstGeom prst="rect">
            <a:avLst/>
          </a:prstGeom>
        </p:spPr>
      </p:pic>
      <p:pic>
        <p:nvPicPr>
          <p:cNvPr id="3" name="Resim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51938" y="1174044"/>
            <a:ext cx="3017661" cy="3732124"/>
          </a:xfrm>
          <a:prstGeom prst="rect">
            <a:avLst/>
          </a:prstGeom>
        </p:spPr>
      </p:pic>
      <p:sp>
        <p:nvSpPr>
          <p:cNvPr id="4" name="Metin kutusu 3"/>
          <p:cNvSpPr txBox="1"/>
          <p:nvPr/>
        </p:nvSpPr>
        <p:spPr>
          <a:xfrm>
            <a:off x="2585155" y="5463822"/>
            <a:ext cx="2082493" cy="461665"/>
          </a:xfrm>
          <a:prstGeom prst="rect">
            <a:avLst/>
          </a:prstGeom>
          <a:noFill/>
        </p:spPr>
        <p:txBody>
          <a:bodyPr wrap="none" rtlCol="0">
            <a:spAutoFit/>
          </a:bodyPr>
          <a:lstStyle/>
          <a:p>
            <a:r>
              <a:rPr lang="tr-TR" sz="2400" dirty="0" smtClean="0">
                <a:solidFill>
                  <a:srgbClr val="FF0000"/>
                </a:solidFill>
              </a:rPr>
              <a:t>John </a:t>
            </a:r>
            <a:r>
              <a:rPr lang="tr-TR" sz="2400" dirty="0">
                <a:solidFill>
                  <a:srgbClr val="FF0000"/>
                </a:solidFill>
              </a:rPr>
              <a:t>S</a:t>
            </a:r>
            <a:r>
              <a:rPr lang="tr-TR" sz="2400" dirty="0" smtClean="0">
                <a:solidFill>
                  <a:srgbClr val="FF0000"/>
                </a:solidFill>
              </a:rPr>
              <a:t>tuart </a:t>
            </a:r>
            <a:r>
              <a:rPr lang="tr-TR" sz="2400" dirty="0">
                <a:solidFill>
                  <a:srgbClr val="FF0000"/>
                </a:solidFill>
              </a:rPr>
              <a:t>M</a:t>
            </a:r>
            <a:r>
              <a:rPr lang="tr-TR" sz="2400" dirty="0" smtClean="0">
                <a:solidFill>
                  <a:srgbClr val="FF0000"/>
                </a:solidFill>
              </a:rPr>
              <a:t>ill</a:t>
            </a:r>
            <a:endParaRPr lang="tr-TR" sz="2400" dirty="0">
              <a:solidFill>
                <a:srgbClr val="FF0000"/>
              </a:solidFill>
            </a:endParaRPr>
          </a:p>
        </p:txBody>
      </p:sp>
      <p:sp>
        <p:nvSpPr>
          <p:cNvPr id="5" name="Metin kutusu 4"/>
          <p:cNvSpPr txBox="1"/>
          <p:nvPr/>
        </p:nvSpPr>
        <p:spPr>
          <a:xfrm>
            <a:off x="8489244" y="5192889"/>
            <a:ext cx="1986844" cy="400110"/>
          </a:xfrm>
          <a:prstGeom prst="rect">
            <a:avLst/>
          </a:prstGeom>
          <a:noFill/>
        </p:spPr>
        <p:txBody>
          <a:bodyPr wrap="square" rtlCol="0">
            <a:spAutoFit/>
          </a:bodyPr>
          <a:lstStyle/>
          <a:p>
            <a:r>
              <a:rPr lang="tr-TR" sz="2000" dirty="0" smtClean="0">
                <a:solidFill>
                  <a:srgbClr val="FF0000"/>
                </a:solidFill>
              </a:rPr>
              <a:t>Jeremy Bentham</a:t>
            </a:r>
            <a:endParaRPr lang="tr-TR" sz="2000" dirty="0">
              <a:solidFill>
                <a:srgbClr val="FF0000"/>
              </a:solidFill>
            </a:endParaRPr>
          </a:p>
        </p:txBody>
      </p:sp>
    </p:spTree>
    <p:extLst>
      <p:ext uri="{BB962C8B-B14F-4D97-AF65-F5344CB8AC3E}">
        <p14:creationId xmlns:p14="http://schemas.microsoft.com/office/powerpoint/2010/main" val="21630169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615557" y="1618734"/>
            <a:ext cx="4575548" cy="646331"/>
          </a:xfrm>
          <a:prstGeom prst="rect">
            <a:avLst/>
          </a:prstGeom>
        </p:spPr>
        <p:txBody>
          <a:bodyPr wrap="none">
            <a:spAutoFit/>
          </a:bodyPr>
          <a:lstStyle/>
          <a:p>
            <a:r>
              <a:rPr lang="tr-TR" sz="3600" dirty="0"/>
              <a:t>H. Bergson</a:t>
            </a:r>
            <a:r>
              <a:rPr lang="tr-TR" sz="3600" dirty="0" smtClean="0"/>
              <a:t>’ </a:t>
            </a:r>
            <a:r>
              <a:rPr lang="tr-TR" sz="3600" dirty="0"/>
              <a:t>(1859-1941)</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689" y="2506134"/>
            <a:ext cx="8895644" cy="3105326"/>
          </a:xfrm>
          <a:prstGeom prst="rect">
            <a:avLst/>
          </a:prstGeom>
        </p:spPr>
      </p:pic>
    </p:spTree>
    <p:extLst>
      <p:ext uri="{BB962C8B-B14F-4D97-AF65-F5344CB8AC3E}">
        <p14:creationId xmlns:p14="http://schemas.microsoft.com/office/powerpoint/2010/main" val="3265125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903111" y="982682"/>
            <a:ext cx="10397067" cy="3970318"/>
          </a:xfrm>
          <a:prstGeom prst="rect">
            <a:avLst/>
          </a:prstGeom>
        </p:spPr>
        <p:txBody>
          <a:bodyPr wrap="square">
            <a:spAutoFit/>
          </a:bodyPr>
          <a:lstStyle/>
          <a:p>
            <a:r>
              <a:rPr lang="tr-TR" sz="3600" dirty="0"/>
              <a:t>insan doğası, kişinin hayatta kalabilmesi için kendi yararlarını düşünmek ve onlara hizmet etmek gibi bir egoizm tehlikesi içinde yaşar. Böyle bir egoizm kişileri ve toplumları birbiri ile çatışmaya ve savaşmaya götürür. Buradan da bir savaş ahlâkı doğar. Buna karşı, kişisel çıkarlara dayanmayan duygular ve sevgi temelinde bir ahlâk daha vardır ki, bu insanî ahlâktır</a:t>
            </a:r>
          </a:p>
        </p:txBody>
      </p:sp>
    </p:spTree>
    <p:extLst>
      <p:ext uri="{BB962C8B-B14F-4D97-AF65-F5344CB8AC3E}">
        <p14:creationId xmlns:p14="http://schemas.microsoft.com/office/powerpoint/2010/main" val="30416890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264355" y="1245358"/>
            <a:ext cx="9268178" cy="2462213"/>
          </a:xfrm>
          <a:prstGeom prst="rect">
            <a:avLst/>
          </a:prstGeom>
        </p:spPr>
        <p:txBody>
          <a:bodyPr wrap="square">
            <a:spAutoFit/>
          </a:bodyPr>
          <a:lstStyle/>
          <a:p>
            <a:r>
              <a:rPr lang="tr-TR" sz="4000" dirty="0"/>
              <a:t>Objektif Özellikler:</a:t>
            </a:r>
          </a:p>
          <a:p>
            <a:endParaRPr lang="tr-TR" dirty="0"/>
          </a:p>
          <a:p>
            <a:r>
              <a:rPr lang="tr-TR" sz="3200" dirty="0"/>
              <a:t>Bu ahlâk anlayışını benimseyen düşünürler, ahlâk yasasının temelini insanın kendi içinden, bir yetisinden değil de, evrensel, düşünsel bir düzeyde ararlar. </a:t>
            </a:r>
          </a:p>
        </p:txBody>
      </p:sp>
    </p:spTree>
    <p:extLst>
      <p:ext uri="{BB962C8B-B14F-4D97-AF65-F5344CB8AC3E}">
        <p14:creationId xmlns:p14="http://schemas.microsoft.com/office/powerpoint/2010/main" val="26517656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Platon’</a:t>
            </a:r>
          </a:p>
        </p:txBody>
      </p:sp>
      <p:pic>
        <p:nvPicPr>
          <p:cNvPr id="3" name="Resim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0444" y="2557462"/>
            <a:ext cx="8602134" cy="3120849"/>
          </a:xfrm>
          <a:prstGeom prst="rect">
            <a:avLst/>
          </a:prstGeom>
        </p:spPr>
      </p:pic>
    </p:spTree>
    <p:extLst>
      <p:ext uri="{BB962C8B-B14F-4D97-AF65-F5344CB8AC3E}">
        <p14:creationId xmlns:p14="http://schemas.microsoft.com/office/powerpoint/2010/main" val="11249285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y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docProps/app.xml><?xml version="1.0" encoding="utf-8"?>
<Properties xmlns="http://schemas.openxmlformats.org/officeDocument/2006/extended-properties" xmlns:vt="http://schemas.openxmlformats.org/officeDocument/2006/docPropsVTypes">
  <Template>Ion</Template>
  <TotalTime>121</TotalTime>
  <Words>1724</Words>
  <Application>Microsoft Office PowerPoint</Application>
  <PresentationFormat>Geniş ekran</PresentationFormat>
  <Paragraphs>64</Paragraphs>
  <Slides>44</Slides>
  <Notes>0</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44</vt:i4>
      </vt:variant>
    </vt:vector>
  </HeadingPairs>
  <TitlesOfParts>
    <vt:vector size="49" baseType="lpstr">
      <vt:lpstr>Arial</vt:lpstr>
      <vt:lpstr>Arial Narrow</vt:lpstr>
      <vt:lpstr>Century Gothic</vt:lpstr>
      <vt:lpstr>Wingdings 3</vt:lpstr>
      <vt:lpstr>İyon</vt:lpstr>
      <vt:lpstr>Evrensel Ahlâk Yasasının Varlığını Kabul Eden Görüşler </vt:lpstr>
      <vt:lpstr>PowerPoint Sunusu</vt:lpstr>
      <vt:lpstr>Evrensel Ahlâk Yasasını Belirleyen Özellikler:</vt:lpstr>
      <vt:lpstr>PowerPoint Sunusu</vt:lpstr>
      <vt:lpstr>PowerPoint Sunusu</vt:lpstr>
      <vt:lpstr>PowerPoint Sunusu</vt:lpstr>
      <vt:lpstr>PowerPoint Sunusu</vt:lpstr>
      <vt:lpstr>PowerPoint Sunusu</vt:lpstr>
      <vt:lpstr>Platon’</vt:lpstr>
      <vt:lpstr>PowerPoint Sunusu</vt:lpstr>
      <vt:lpstr>Farabi (870-950)</vt:lpstr>
      <vt:lpstr>"Erdemlerin en büyüğü bilimdir."</vt:lpstr>
      <vt:lpstr>PowerPoint Sunusu</vt:lpstr>
      <vt:lpstr>PowerPoint Sunusu</vt:lpstr>
      <vt:lpstr>İ. Kant (1724-1804)</vt:lpstr>
      <vt:lpstr>PowerPoint Sunusu</vt:lpstr>
      <vt:lpstr>PowerPoint Sunusu</vt:lpstr>
      <vt:lpstr>PowerPoint Sunusu</vt:lpstr>
      <vt:lpstr>PowerPoint Sunusu</vt:lpstr>
      <vt:lpstr>PowerPoint Sunusu</vt:lpstr>
      <vt:lpstr>PowerPoint Sunusu</vt:lpstr>
      <vt:lpstr>Ahlak Yasasının Evrensel Dinlere Göre Temellendirilmesi</vt:lpstr>
      <vt:lpstr>Tasavvuf Düşüncesinde Evrensel Ahlak Yasasının Temellendirilmesi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YUNUS EMRE</vt:lpstr>
      <vt:lpstr>PowerPoint Sunusu</vt:lpstr>
      <vt:lpstr>PowerPoint Sunusu</vt:lpstr>
      <vt:lpstr>PowerPoint Sunusu</vt:lpstr>
      <vt:lpstr>1-) Vahdetişuhüd: Kişinin çevresinde gördüğü her şeyi Tanrı’ya açıklaması </vt:lpstr>
      <vt:lpstr>PowerPoint Sunusu</vt:lpstr>
      <vt:lpstr>PowerPoint Sunusu</vt:lpstr>
      <vt:lpstr>PowerPoint Sunusu</vt:lpstr>
      <vt:lpstr>PowerPoint Sunusu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Evrensel Ahlâk Yasasının Varlığını Kabul Eden Görüşler</dc:title>
  <dc:creator>abi</dc:creator>
  <cp:lastModifiedBy>abi</cp:lastModifiedBy>
  <cp:revision>58</cp:revision>
  <dcterms:created xsi:type="dcterms:W3CDTF">2014-01-28T08:46:13Z</dcterms:created>
  <dcterms:modified xsi:type="dcterms:W3CDTF">2014-01-28T10:49:29Z</dcterms:modified>
  <cp:contentStatus/>
</cp:coreProperties>
</file>